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8288000" cy="10287000"/>
  <p:notesSz cx="6858000" cy="9144000"/>
  <p:embeddedFontLst>
    <p:embeddedFont>
      <p:font typeface="DM Sans" pitchFamily="2" charset="0"/>
      <p:regular r:id="rId17"/>
    </p:embeddedFont>
    <p:embeddedFont>
      <p:font typeface="DM Sans Bold" charset="0"/>
      <p:regular r:id="rId18"/>
    </p:embeddedFont>
    <p:embeddedFont>
      <p:font typeface="Nourd Bold" panose="020B0604020202020204" charset="0"/>
      <p:regular r:id="rId19"/>
    </p:embeddedFont>
    <p:embeddedFont>
      <p:font typeface="Open Sans" panose="020B0606030504020204" pitchFamily="34" charset="0"/>
      <p:regular r:id="rId20"/>
    </p:embeddedFont>
    <p:embeddedFont>
      <p:font typeface="Open Sans Bold" panose="020B0806030504020204" charset="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29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7" Type="http://schemas.openxmlformats.org/officeDocument/2006/relationships/image" Target="../media/image3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8.svg"/><Relationship Id="rId7" Type="http://schemas.openxmlformats.org/officeDocument/2006/relationships/image" Target="../media/image40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7.svg"/><Relationship Id="rId4" Type="http://schemas.openxmlformats.org/officeDocument/2006/relationships/image" Target="../media/image6.png"/><Relationship Id="rId9" Type="http://schemas.openxmlformats.org/officeDocument/2006/relationships/image" Target="../media/image4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7" Type="http://schemas.openxmlformats.org/officeDocument/2006/relationships/image" Target="../media/image4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50.svg"/><Relationship Id="rId4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7.svg"/><Relationship Id="rId7" Type="http://schemas.openxmlformats.org/officeDocument/2006/relationships/image" Target="../media/image1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7" Type="http://schemas.openxmlformats.org/officeDocument/2006/relationships/image" Target="../media/image2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7" Type="http://schemas.openxmlformats.org/officeDocument/2006/relationships/image" Target="../media/image3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400716" y="2714970"/>
            <a:ext cx="13486567" cy="5847660"/>
            <a:chOff x="0" y="0"/>
            <a:chExt cx="17982090" cy="779687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>
              <a:alphaModFix amt="37000"/>
            </a:blip>
            <a:srcRect t="17480" b="17480"/>
            <a:stretch>
              <a:fillRect/>
            </a:stretch>
          </p:blipFill>
          <p:spPr>
            <a:xfrm>
              <a:off x="0" y="0"/>
              <a:ext cx="17982090" cy="7796879"/>
            </a:xfrm>
            <a:prstGeom prst="rect">
              <a:avLst/>
            </a:prstGeom>
          </p:spPr>
        </p:pic>
      </p:grpSp>
      <p:sp>
        <p:nvSpPr>
          <p:cNvPr id="4" name="Freeform 4"/>
          <p:cNvSpPr/>
          <p:nvPr/>
        </p:nvSpPr>
        <p:spPr>
          <a:xfrm rot="-5400000">
            <a:off x="-2552428" y="3756121"/>
            <a:ext cx="8964139" cy="9613018"/>
          </a:xfrm>
          <a:custGeom>
            <a:avLst/>
            <a:gdLst/>
            <a:ahLst/>
            <a:cxnLst/>
            <a:rect l="l" t="t" r="r" b="b"/>
            <a:pathLst>
              <a:path w="8964139" h="9613018">
                <a:moveTo>
                  <a:pt x="0" y="0"/>
                </a:moveTo>
                <a:lnTo>
                  <a:pt x="8964139" y="0"/>
                </a:lnTo>
                <a:lnTo>
                  <a:pt x="8964139" y="9613018"/>
                </a:lnTo>
                <a:lnTo>
                  <a:pt x="0" y="961301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Freeform 5"/>
          <p:cNvSpPr/>
          <p:nvPr/>
        </p:nvSpPr>
        <p:spPr>
          <a:xfrm rot="-5400000">
            <a:off x="2575049" y="4401528"/>
            <a:ext cx="3986770" cy="4335434"/>
          </a:xfrm>
          <a:custGeom>
            <a:avLst/>
            <a:gdLst/>
            <a:ahLst/>
            <a:cxnLst/>
            <a:rect l="l" t="t" r="r" b="b"/>
            <a:pathLst>
              <a:path w="3986770" h="4335434">
                <a:moveTo>
                  <a:pt x="0" y="0"/>
                </a:moveTo>
                <a:lnTo>
                  <a:pt x="3986769" y="0"/>
                </a:lnTo>
                <a:lnTo>
                  <a:pt x="3986769" y="4335434"/>
                </a:lnTo>
                <a:lnTo>
                  <a:pt x="0" y="433543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4847" t="-121731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Freeform 6"/>
          <p:cNvSpPr/>
          <p:nvPr/>
        </p:nvSpPr>
        <p:spPr>
          <a:xfrm>
            <a:off x="12523204" y="1294512"/>
            <a:ext cx="10005593" cy="4639908"/>
          </a:xfrm>
          <a:custGeom>
            <a:avLst/>
            <a:gdLst/>
            <a:ahLst/>
            <a:cxnLst/>
            <a:rect l="l" t="t" r="r" b="b"/>
            <a:pathLst>
              <a:path w="10005593" h="4639908">
                <a:moveTo>
                  <a:pt x="0" y="0"/>
                </a:moveTo>
                <a:lnTo>
                  <a:pt x="10005592" y="0"/>
                </a:lnTo>
                <a:lnTo>
                  <a:pt x="10005592" y="4639908"/>
                </a:lnTo>
                <a:lnTo>
                  <a:pt x="0" y="463990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77365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Freeform 7"/>
          <p:cNvSpPr/>
          <p:nvPr/>
        </p:nvSpPr>
        <p:spPr>
          <a:xfrm>
            <a:off x="12523204" y="2714970"/>
            <a:ext cx="3364080" cy="3219450"/>
          </a:xfrm>
          <a:custGeom>
            <a:avLst/>
            <a:gdLst/>
            <a:ahLst/>
            <a:cxnLst/>
            <a:rect l="l" t="t" r="r" b="b"/>
            <a:pathLst>
              <a:path w="3364080" h="3219450">
                <a:moveTo>
                  <a:pt x="0" y="0"/>
                </a:moveTo>
                <a:lnTo>
                  <a:pt x="3364080" y="0"/>
                </a:lnTo>
                <a:lnTo>
                  <a:pt x="3364080" y="3219450"/>
                </a:lnTo>
                <a:lnTo>
                  <a:pt x="0" y="321945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155621" r="-197424"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8" name="Group 8"/>
          <p:cNvGrpSpPr/>
          <p:nvPr/>
        </p:nvGrpSpPr>
        <p:grpSpPr>
          <a:xfrm>
            <a:off x="2658613" y="4064489"/>
            <a:ext cx="12639906" cy="3148622"/>
            <a:chOff x="0" y="0"/>
            <a:chExt cx="16853208" cy="4198162"/>
          </a:xfrm>
        </p:grpSpPr>
        <p:sp>
          <p:nvSpPr>
            <p:cNvPr id="9" name="TextBox 9"/>
            <p:cNvSpPr txBox="1"/>
            <p:nvPr/>
          </p:nvSpPr>
          <p:spPr>
            <a:xfrm>
              <a:off x="0" y="0"/>
              <a:ext cx="16853208" cy="13335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7920"/>
                </a:lnSpc>
                <a:spcBef>
                  <a:spcPct val="0"/>
                </a:spcBef>
              </a:pPr>
              <a:r>
                <a:rPr lang="en-US" sz="6600" b="1">
                  <a:solidFill>
                    <a:srgbClr val="FFFFFF"/>
                  </a:solidFill>
                  <a:latin typeface="Nourd Bold"/>
                  <a:ea typeface="Nourd Bold"/>
                  <a:cs typeface="Nourd Bold"/>
                  <a:sym typeface="Nourd Bold"/>
                </a:rPr>
                <a:t>AIRSENSE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1894781" y="1846377"/>
              <a:ext cx="13063646" cy="23518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759"/>
                </a:lnSpc>
                <a:spcBef>
                  <a:spcPct val="0"/>
                </a:spcBef>
              </a:pPr>
              <a:r>
                <a:rPr lang="en-US" sz="3399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Integrantes: Ali Omar, Gustavo Barbosa, Gustavo Perreira, Jusley Junior, Luigi Matheus e Thiago Sanchez </a:t>
              </a:r>
            </a:p>
          </p:txBody>
        </p:sp>
      </p:grpSp>
      <p:sp>
        <p:nvSpPr>
          <p:cNvPr id="11" name="AutoShape 11"/>
          <p:cNvSpPr/>
          <p:nvPr/>
        </p:nvSpPr>
        <p:spPr>
          <a:xfrm rot="-10800000">
            <a:off x="0" y="1294512"/>
            <a:ext cx="18288000" cy="0"/>
          </a:xfrm>
          <a:prstGeom prst="line">
            <a:avLst/>
          </a:prstGeom>
          <a:ln w="9525" cap="flat">
            <a:solidFill>
              <a:srgbClr val="FFFFFF">
                <a:alpha val="60000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grpSp>
        <p:nvGrpSpPr>
          <p:cNvPr id="12" name="Group 12"/>
          <p:cNvGrpSpPr/>
          <p:nvPr/>
        </p:nvGrpSpPr>
        <p:grpSpPr>
          <a:xfrm>
            <a:off x="914350" y="491160"/>
            <a:ext cx="5218968" cy="388516"/>
            <a:chOff x="0" y="0"/>
            <a:chExt cx="6958624" cy="518021"/>
          </a:xfrm>
        </p:grpSpPr>
        <p:sp>
          <p:nvSpPr>
            <p:cNvPr id="13" name="TextBox 13"/>
            <p:cNvSpPr txBox="1"/>
            <p:nvPr/>
          </p:nvSpPr>
          <p:spPr>
            <a:xfrm>
              <a:off x="956986" y="10323"/>
              <a:ext cx="6001637" cy="4497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01"/>
                </a:lnSpc>
                <a:spcBef>
                  <a:spcPct val="0"/>
                </a:spcBef>
              </a:pPr>
              <a:r>
                <a:rPr lang="en-US" sz="2001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AIR SENSE</a:t>
              </a:r>
            </a:p>
          </p:txBody>
        </p:sp>
        <p:sp>
          <p:nvSpPr>
            <p:cNvPr id="14" name="Freeform 14"/>
            <p:cNvSpPr/>
            <p:nvPr/>
          </p:nvSpPr>
          <p:spPr>
            <a:xfrm>
              <a:off x="0" y="0"/>
              <a:ext cx="657489" cy="518021"/>
            </a:xfrm>
            <a:custGeom>
              <a:avLst/>
              <a:gdLst/>
              <a:ahLst/>
              <a:cxnLst/>
              <a:rect l="l" t="t" r="r" b="b"/>
              <a:pathLst>
                <a:path w="657489" h="518021">
                  <a:moveTo>
                    <a:pt x="0" y="0"/>
                  </a:moveTo>
                  <a:lnTo>
                    <a:pt x="657489" y="0"/>
                  </a:lnTo>
                  <a:lnTo>
                    <a:pt x="657489" y="518021"/>
                  </a:lnTo>
                  <a:lnTo>
                    <a:pt x="0" y="5180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10800000">
            <a:off x="0" y="1294512"/>
            <a:ext cx="18288000" cy="0"/>
          </a:xfrm>
          <a:prstGeom prst="line">
            <a:avLst/>
          </a:prstGeom>
          <a:ln w="9525" cap="flat">
            <a:solidFill>
              <a:srgbClr val="FFFFFF">
                <a:alpha val="60000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grpSp>
        <p:nvGrpSpPr>
          <p:cNvPr id="3" name="Group 3"/>
          <p:cNvGrpSpPr/>
          <p:nvPr/>
        </p:nvGrpSpPr>
        <p:grpSpPr>
          <a:xfrm>
            <a:off x="914350" y="491160"/>
            <a:ext cx="5218968" cy="388516"/>
            <a:chOff x="0" y="0"/>
            <a:chExt cx="6958624" cy="518021"/>
          </a:xfrm>
        </p:grpSpPr>
        <p:sp>
          <p:nvSpPr>
            <p:cNvPr id="4" name="TextBox 4"/>
            <p:cNvSpPr txBox="1"/>
            <p:nvPr/>
          </p:nvSpPr>
          <p:spPr>
            <a:xfrm>
              <a:off x="956986" y="10323"/>
              <a:ext cx="6001637" cy="4497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01"/>
                </a:lnSpc>
                <a:spcBef>
                  <a:spcPct val="0"/>
                </a:spcBef>
              </a:pPr>
              <a:r>
                <a:rPr lang="en-US" sz="2001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AIR SENSE</a:t>
              </a:r>
            </a:p>
          </p:txBody>
        </p:sp>
        <p:sp>
          <p:nvSpPr>
            <p:cNvPr id="5" name="Freeform 5"/>
            <p:cNvSpPr/>
            <p:nvPr/>
          </p:nvSpPr>
          <p:spPr>
            <a:xfrm>
              <a:off x="0" y="0"/>
              <a:ext cx="657489" cy="518021"/>
            </a:xfrm>
            <a:custGeom>
              <a:avLst/>
              <a:gdLst/>
              <a:ahLst/>
              <a:cxnLst/>
              <a:rect l="l" t="t" r="r" b="b"/>
              <a:pathLst>
                <a:path w="657489" h="518021">
                  <a:moveTo>
                    <a:pt x="0" y="0"/>
                  </a:moveTo>
                  <a:lnTo>
                    <a:pt x="657489" y="0"/>
                  </a:lnTo>
                  <a:lnTo>
                    <a:pt x="657489" y="518021"/>
                  </a:lnTo>
                  <a:lnTo>
                    <a:pt x="0" y="5180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6" name="Freeform 6"/>
          <p:cNvSpPr/>
          <p:nvPr/>
        </p:nvSpPr>
        <p:spPr>
          <a:xfrm>
            <a:off x="5197068" y="3086426"/>
            <a:ext cx="6864078" cy="6889129"/>
          </a:xfrm>
          <a:custGeom>
            <a:avLst/>
            <a:gdLst/>
            <a:ahLst/>
            <a:cxnLst/>
            <a:rect l="l" t="t" r="r" b="b"/>
            <a:pathLst>
              <a:path w="6864078" h="6889129">
                <a:moveTo>
                  <a:pt x="0" y="0"/>
                </a:moveTo>
                <a:lnTo>
                  <a:pt x="6864078" y="0"/>
                </a:lnTo>
                <a:lnTo>
                  <a:pt x="6864078" y="6889130"/>
                </a:lnTo>
                <a:lnTo>
                  <a:pt x="0" y="68891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Freeform 7"/>
          <p:cNvSpPr/>
          <p:nvPr/>
        </p:nvSpPr>
        <p:spPr>
          <a:xfrm>
            <a:off x="9346098" y="3803682"/>
            <a:ext cx="8267155" cy="5454618"/>
          </a:xfrm>
          <a:custGeom>
            <a:avLst/>
            <a:gdLst/>
            <a:ahLst/>
            <a:cxnLst/>
            <a:rect l="l" t="t" r="r" b="b"/>
            <a:pathLst>
              <a:path w="8267155" h="5454618">
                <a:moveTo>
                  <a:pt x="0" y="0"/>
                </a:moveTo>
                <a:lnTo>
                  <a:pt x="8267155" y="0"/>
                </a:lnTo>
                <a:lnTo>
                  <a:pt x="8267155" y="5454618"/>
                </a:lnTo>
                <a:lnTo>
                  <a:pt x="0" y="545461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8" name="Freeform 8"/>
          <p:cNvSpPr/>
          <p:nvPr/>
        </p:nvSpPr>
        <p:spPr>
          <a:xfrm>
            <a:off x="1028700" y="3803682"/>
            <a:ext cx="7201800" cy="5454618"/>
          </a:xfrm>
          <a:custGeom>
            <a:avLst/>
            <a:gdLst/>
            <a:ahLst/>
            <a:cxnLst/>
            <a:rect l="l" t="t" r="r" b="b"/>
            <a:pathLst>
              <a:path w="7201800" h="5454618">
                <a:moveTo>
                  <a:pt x="0" y="0"/>
                </a:moveTo>
                <a:lnTo>
                  <a:pt x="7201800" y="0"/>
                </a:lnTo>
                <a:lnTo>
                  <a:pt x="7201800" y="5454618"/>
                </a:lnTo>
                <a:lnTo>
                  <a:pt x="0" y="545461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9" name="TextBox 9"/>
          <p:cNvSpPr txBox="1"/>
          <p:nvPr/>
        </p:nvSpPr>
        <p:spPr>
          <a:xfrm>
            <a:off x="1028700" y="1599312"/>
            <a:ext cx="13618259" cy="1127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1">
                <a:solidFill>
                  <a:srgbClr val="FFFFFF"/>
                </a:solidFill>
                <a:latin typeface="Nourd Bold"/>
                <a:ea typeface="Nourd Bold"/>
                <a:cs typeface="Nourd Bold"/>
                <a:sym typeface="Nourd Bold"/>
              </a:rPr>
              <a:t>Protótipo do site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525324">
            <a:off x="-6123283" y="2756745"/>
            <a:ext cx="12246566" cy="13003110"/>
          </a:xfrm>
          <a:custGeom>
            <a:avLst/>
            <a:gdLst/>
            <a:ahLst/>
            <a:cxnLst/>
            <a:rect l="l" t="t" r="r" b="b"/>
            <a:pathLst>
              <a:path w="12246566" h="13003110">
                <a:moveTo>
                  <a:pt x="0" y="0"/>
                </a:moveTo>
                <a:lnTo>
                  <a:pt x="12246566" y="0"/>
                </a:lnTo>
                <a:lnTo>
                  <a:pt x="12246566" y="13003110"/>
                </a:lnTo>
                <a:lnTo>
                  <a:pt x="0" y="130031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AutoShape 3"/>
          <p:cNvSpPr/>
          <p:nvPr/>
        </p:nvSpPr>
        <p:spPr>
          <a:xfrm rot="-10800000">
            <a:off x="0" y="1294512"/>
            <a:ext cx="18288000" cy="0"/>
          </a:xfrm>
          <a:prstGeom prst="line">
            <a:avLst/>
          </a:prstGeom>
          <a:ln w="9525" cap="flat">
            <a:solidFill>
              <a:srgbClr val="FFFFFF">
                <a:alpha val="60000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grpSp>
        <p:nvGrpSpPr>
          <p:cNvPr id="4" name="Group 4"/>
          <p:cNvGrpSpPr/>
          <p:nvPr/>
        </p:nvGrpSpPr>
        <p:grpSpPr>
          <a:xfrm>
            <a:off x="914350" y="491160"/>
            <a:ext cx="5218968" cy="388516"/>
            <a:chOff x="0" y="0"/>
            <a:chExt cx="6958624" cy="518021"/>
          </a:xfrm>
        </p:grpSpPr>
        <p:sp>
          <p:nvSpPr>
            <p:cNvPr id="5" name="TextBox 5"/>
            <p:cNvSpPr txBox="1"/>
            <p:nvPr/>
          </p:nvSpPr>
          <p:spPr>
            <a:xfrm>
              <a:off x="956986" y="10323"/>
              <a:ext cx="6001637" cy="4497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01"/>
                </a:lnSpc>
                <a:spcBef>
                  <a:spcPct val="0"/>
                </a:spcBef>
              </a:pPr>
              <a:r>
                <a:rPr lang="en-US" sz="2001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AIR SENSE</a:t>
              </a:r>
            </a:p>
          </p:txBody>
        </p:sp>
        <p:sp>
          <p:nvSpPr>
            <p:cNvPr id="6" name="Freeform 6"/>
            <p:cNvSpPr/>
            <p:nvPr/>
          </p:nvSpPr>
          <p:spPr>
            <a:xfrm>
              <a:off x="0" y="0"/>
              <a:ext cx="657489" cy="518021"/>
            </a:xfrm>
            <a:custGeom>
              <a:avLst/>
              <a:gdLst/>
              <a:ahLst/>
              <a:cxnLst/>
              <a:rect l="l" t="t" r="r" b="b"/>
              <a:pathLst>
                <a:path w="657489" h="518021">
                  <a:moveTo>
                    <a:pt x="0" y="0"/>
                  </a:moveTo>
                  <a:lnTo>
                    <a:pt x="657489" y="0"/>
                  </a:lnTo>
                  <a:lnTo>
                    <a:pt x="657489" y="518021"/>
                  </a:lnTo>
                  <a:lnTo>
                    <a:pt x="0" y="5180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7" name="Freeform 7"/>
          <p:cNvSpPr/>
          <p:nvPr/>
        </p:nvSpPr>
        <p:spPr>
          <a:xfrm>
            <a:off x="914350" y="3146172"/>
            <a:ext cx="8115300" cy="2128012"/>
          </a:xfrm>
          <a:custGeom>
            <a:avLst/>
            <a:gdLst/>
            <a:ahLst/>
            <a:cxnLst/>
            <a:rect l="l" t="t" r="r" b="b"/>
            <a:pathLst>
              <a:path w="8115300" h="2128012">
                <a:moveTo>
                  <a:pt x="0" y="0"/>
                </a:moveTo>
                <a:lnTo>
                  <a:pt x="8115300" y="0"/>
                </a:lnTo>
                <a:lnTo>
                  <a:pt x="8115300" y="2128012"/>
                </a:lnTo>
                <a:lnTo>
                  <a:pt x="0" y="212801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8" name="Freeform 8"/>
          <p:cNvSpPr/>
          <p:nvPr/>
        </p:nvSpPr>
        <p:spPr>
          <a:xfrm>
            <a:off x="14646959" y="6887178"/>
            <a:ext cx="3641041" cy="3399822"/>
          </a:xfrm>
          <a:custGeom>
            <a:avLst/>
            <a:gdLst/>
            <a:ahLst/>
            <a:cxnLst/>
            <a:rect l="l" t="t" r="r" b="b"/>
            <a:pathLst>
              <a:path w="3641041" h="3399822">
                <a:moveTo>
                  <a:pt x="0" y="0"/>
                </a:moveTo>
                <a:lnTo>
                  <a:pt x="3641041" y="0"/>
                </a:lnTo>
                <a:lnTo>
                  <a:pt x="3641041" y="3399822"/>
                </a:lnTo>
                <a:lnTo>
                  <a:pt x="0" y="339982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9" name="Freeform 9"/>
          <p:cNvSpPr/>
          <p:nvPr/>
        </p:nvSpPr>
        <p:spPr>
          <a:xfrm>
            <a:off x="9144000" y="3395302"/>
            <a:ext cx="8115300" cy="3757763"/>
          </a:xfrm>
          <a:custGeom>
            <a:avLst/>
            <a:gdLst/>
            <a:ahLst/>
            <a:cxnLst/>
            <a:rect l="l" t="t" r="r" b="b"/>
            <a:pathLst>
              <a:path w="8115300" h="3757763">
                <a:moveTo>
                  <a:pt x="0" y="0"/>
                </a:moveTo>
                <a:lnTo>
                  <a:pt x="8115300" y="0"/>
                </a:lnTo>
                <a:lnTo>
                  <a:pt x="8115300" y="3757763"/>
                </a:lnTo>
                <a:lnTo>
                  <a:pt x="0" y="375776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0" name="Freeform 10"/>
          <p:cNvSpPr/>
          <p:nvPr/>
        </p:nvSpPr>
        <p:spPr>
          <a:xfrm>
            <a:off x="914350" y="5559048"/>
            <a:ext cx="8115300" cy="2183489"/>
          </a:xfrm>
          <a:custGeom>
            <a:avLst/>
            <a:gdLst/>
            <a:ahLst/>
            <a:cxnLst/>
            <a:rect l="l" t="t" r="r" b="b"/>
            <a:pathLst>
              <a:path w="8115300" h="2183489">
                <a:moveTo>
                  <a:pt x="0" y="0"/>
                </a:moveTo>
                <a:lnTo>
                  <a:pt x="8115300" y="0"/>
                </a:lnTo>
                <a:lnTo>
                  <a:pt x="8115300" y="2183489"/>
                </a:lnTo>
                <a:lnTo>
                  <a:pt x="0" y="218348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1" name="TextBox 11"/>
          <p:cNvSpPr txBox="1"/>
          <p:nvPr/>
        </p:nvSpPr>
        <p:spPr>
          <a:xfrm>
            <a:off x="1028700" y="1599312"/>
            <a:ext cx="13618259" cy="1127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1">
                <a:solidFill>
                  <a:srgbClr val="FFFFFF"/>
                </a:solidFill>
                <a:latin typeface="Nourd Bold"/>
                <a:ea typeface="Nourd Bold"/>
                <a:cs typeface="Nourd Bold"/>
                <a:sym typeface="Nourd Bold"/>
              </a:rPr>
              <a:t>Simulador Financeiro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10800000">
            <a:off x="0" y="1294512"/>
            <a:ext cx="18288000" cy="0"/>
          </a:xfrm>
          <a:prstGeom prst="line">
            <a:avLst/>
          </a:prstGeom>
          <a:ln w="9525" cap="flat">
            <a:solidFill>
              <a:srgbClr val="FFFFFF">
                <a:alpha val="60000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grpSp>
        <p:nvGrpSpPr>
          <p:cNvPr id="3" name="Group 3"/>
          <p:cNvGrpSpPr/>
          <p:nvPr/>
        </p:nvGrpSpPr>
        <p:grpSpPr>
          <a:xfrm>
            <a:off x="914350" y="491160"/>
            <a:ext cx="5218968" cy="388516"/>
            <a:chOff x="0" y="0"/>
            <a:chExt cx="6958624" cy="518021"/>
          </a:xfrm>
        </p:grpSpPr>
        <p:sp>
          <p:nvSpPr>
            <p:cNvPr id="4" name="TextBox 4"/>
            <p:cNvSpPr txBox="1"/>
            <p:nvPr/>
          </p:nvSpPr>
          <p:spPr>
            <a:xfrm>
              <a:off x="956986" y="10323"/>
              <a:ext cx="6001637" cy="4497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01"/>
                </a:lnSpc>
                <a:spcBef>
                  <a:spcPct val="0"/>
                </a:spcBef>
              </a:pPr>
              <a:r>
                <a:rPr lang="en-US" sz="2001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AIR SENSE</a:t>
              </a:r>
            </a:p>
          </p:txBody>
        </p:sp>
        <p:sp>
          <p:nvSpPr>
            <p:cNvPr id="5" name="Freeform 5"/>
            <p:cNvSpPr/>
            <p:nvPr/>
          </p:nvSpPr>
          <p:spPr>
            <a:xfrm>
              <a:off x="0" y="0"/>
              <a:ext cx="657489" cy="518021"/>
            </a:xfrm>
            <a:custGeom>
              <a:avLst/>
              <a:gdLst/>
              <a:ahLst/>
              <a:cxnLst/>
              <a:rect l="l" t="t" r="r" b="b"/>
              <a:pathLst>
                <a:path w="657489" h="518021">
                  <a:moveTo>
                    <a:pt x="0" y="0"/>
                  </a:moveTo>
                  <a:lnTo>
                    <a:pt x="657489" y="0"/>
                  </a:lnTo>
                  <a:lnTo>
                    <a:pt x="657489" y="518021"/>
                  </a:lnTo>
                  <a:lnTo>
                    <a:pt x="0" y="5180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028700" y="1599312"/>
            <a:ext cx="13618259" cy="1127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1">
                <a:solidFill>
                  <a:srgbClr val="FFFFFF"/>
                </a:solidFill>
                <a:latin typeface="Nourd Bold"/>
                <a:ea typeface="Nourd Bold"/>
                <a:cs typeface="Nourd Bold"/>
                <a:sym typeface="Nourd Bold"/>
              </a:rPr>
              <a:t>Tabelas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10800000">
            <a:off x="0" y="1294512"/>
            <a:ext cx="18288000" cy="0"/>
          </a:xfrm>
          <a:prstGeom prst="line">
            <a:avLst/>
          </a:prstGeom>
          <a:ln w="9525" cap="flat">
            <a:solidFill>
              <a:srgbClr val="FFFFFF">
                <a:alpha val="60000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grpSp>
        <p:nvGrpSpPr>
          <p:cNvPr id="3" name="Group 3"/>
          <p:cNvGrpSpPr/>
          <p:nvPr/>
        </p:nvGrpSpPr>
        <p:grpSpPr>
          <a:xfrm>
            <a:off x="914350" y="491160"/>
            <a:ext cx="5218968" cy="388516"/>
            <a:chOff x="0" y="0"/>
            <a:chExt cx="6958624" cy="518021"/>
          </a:xfrm>
        </p:grpSpPr>
        <p:sp>
          <p:nvSpPr>
            <p:cNvPr id="4" name="TextBox 4"/>
            <p:cNvSpPr txBox="1"/>
            <p:nvPr/>
          </p:nvSpPr>
          <p:spPr>
            <a:xfrm>
              <a:off x="956986" y="10323"/>
              <a:ext cx="6001637" cy="4497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01"/>
                </a:lnSpc>
                <a:spcBef>
                  <a:spcPct val="0"/>
                </a:spcBef>
              </a:pPr>
              <a:r>
                <a:rPr lang="en-US" sz="2001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AIR SENSE</a:t>
              </a:r>
            </a:p>
          </p:txBody>
        </p:sp>
        <p:sp>
          <p:nvSpPr>
            <p:cNvPr id="5" name="Freeform 5"/>
            <p:cNvSpPr/>
            <p:nvPr/>
          </p:nvSpPr>
          <p:spPr>
            <a:xfrm>
              <a:off x="0" y="0"/>
              <a:ext cx="657489" cy="518021"/>
            </a:xfrm>
            <a:custGeom>
              <a:avLst/>
              <a:gdLst/>
              <a:ahLst/>
              <a:cxnLst/>
              <a:rect l="l" t="t" r="r" b="b"/>
              <a:pathLst>
                <a:path w="657489" h="518021">
                  <a:moveTo>
                    <a:pt x="0" y="0"/>
                  </a:moveTo>
                  <a:lnTo>
                    <a:pt x="657489" y="0"/>
                  </a:lnTo>
                  <a:lnTo>
                    <a:pt x="657489" y="518021"/>
                  </a:lnTo>
                  <a:lnTo>
                    <a:pt x="0" y="5180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6" name="Freeform 6"/>
          <p:cNvSpPr/>
          <p:nvPr/>
        </p:nvSpPr>
        <p:spPr>
          <a:xfrm>
            <a:off x="1028700" y="4618554"/>
            <a:ext cx="7902808" cy="3008319"/>
          </a:xfrm>
          <a:custGeom>
            <a:avLst/>
            <a:gdLst/>
            <a:ahLst/>
            <a:cxnLst/>
            <a:rect l="l" t="t" r="r" b="b"/>
            <a:pathLst>
              <a:path w="7902808" h="3008319">
                <a:moveTo>
                  <a:pt x="0" y="0"/>
                </a:moveTo>
                <a:lnTo>
                  <a:pt x="7902808" y="0"/>
                </a:lnTo>
                <a:lnTo>
                  <a:pt x="7902808" y="3008320"/>
                </a:lnTo>
                <a:lnTo>
                  <a:pt x="0" y="300832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937" t="-46171" r="-5384" b="-32517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Freeform 7"/>
          <p:cNvSpPr/>
          <p:nvPr/>
        </p:nvSpPr>
        <p:spPr>
          <a:xfrm>
            <a:off x="9144000" y="2987128"/>
            <a:ext cx="8115300" cy="3262853"/>
          </a:xfrm>
          <a:custGeom>
            <a:avLst/>
            <a:gdLst/>
            <a:ahLst/>
            <a:cxnLst/>
            <a:rect l="l" t="t" r="r" b="b"/>
            <a:pathLst>
              <a:path w="8115300" h="3262853">
                <a:moveTo>
                  <a:pt x="0" y="0"/>
                </a:moveTo>
                <a:lnTo>
                  <a:pt x="8115300" y="0"/>
                </a:lnTo>
                <a:lnTo>
                  <a:pt x="8115300" y="3262853"/>
                </a:lnTo>
                <a:lnTo>
                  <a:pt x="0" y="326285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1055" t="-40307" r="-15694" b="-36192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8" name="Freeform 8"/>
          <p:cNvSpPr/>
          <p:nvPr/>
        </p:nvSpPr>
        <p:spPr>
          <a:xfrm>
            <a:off x="9144000" y="6460605"/>
            <a:ext cx="8115300" cy="2797695"/>
          </a:xfrm>
          <a:custGeom>
            <a:avLst/>
            <a:gdLst/>
            <a:ahLst/>
            <a:cxnLst/>
            <a:rect l="l" t="t" r="r" b="b"/>
            <a:pathLst>
              <a:path w="8115300" h="2797695">
                <a:moveTo>
                  <a:pt x="0" y="0"/>
                </a:moveTo>
                <a:lnTo>
                  <a:pt x="8115300" y="0"/>
                </a:lnTo>
                <a:lnTo>
                  <a:pt x="8115300" y="2797695"/>
                </a:lnTo>
                <a:lnTo>
                  <a:pt x="0" y="279769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1253" t="-53422" r="-15898" b="-32557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9" name="Freeform 9"/>
          <p:cNvSpPr/>
          <p:nvPr/>
        </p:nvSpPr>
        <p:spPr>
          <a:xfrm>
            <a:off x="0" y="7626874"/>
            <a:ext cx="2883606" cy="2660126"/>
          </a:xfrm>
          <a:custGeom>
            <a:avLst/>
            <a:gdLst/>
            <a:ahLst/>
            <a:cxnLst/>
            <a:rect l="l" t="t" r="r" b="b"/>
            <a:pathLst>
              <a:path w="2883606" h="2660126">
                <a:moveTo>
                  <a:pt x="0" y="0"/>
                </a:moveTo>
                <a:lnTo>
                  <a:pt x="2883606" y="0"/>
                </a:lnTo>
                <a:lnTo>
                  <a:pt x="2883606" y="2660126"/>
                </a:lnTo>
                <a:lnTo>
                  <a:pt x="0" y="266012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0" name="TextBox 10"/>
          <p:cNvSpPr txBox="1"/>
          <p:nvPr/>
        </p:nvSpPr>
        <p:spPr>
          <a:xfrm>
            <a:off x="1028700" y="1599312"/>
            <a:ext cx="13618259" cy="1127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1">
                <a:solidFill>
                  <a:srgbClr val="FFFFFF"/>
                </a:solidFill>
                <a:latin typeface="Nourd Bold"/>
                <a:ea typeface="Nourd Bold"/>
                <a:cs typeface="Nourd Bold"/>
                <a:sym typeface="Nourd Bold"/>
              </a:rPr>
              <a:t>Demonstração do arduino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10800000">
            <a:off x="0" y="1294512"/>
            <a:ext cx="18288000" cy="0"/>
          </a:xfrm>
          <a:prstGeom prst="line">
            <a:avLst/>
          </a:prstGeom>
          <a:ln w="9525" cap="flat">
            <a:solidFill>
              <a:srgbClr val="FFFFFF">
                <a:alpha val="60000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grpSp>
        <p:nvGrpSpPr>
          <p:cNvPr id="3" name="Group 3"/>
          <p:cNvGrpSpPr/>
          <p:nvPr/>
        </p:nvGrpSpPr>
        <p:grpSpPr>
          <a:xfrm>
            <a:off x="914350" y="491160"/>
            <a:ext cx="5218968" cy="388516"/>
            <a:chOff x="0" y="0"/>
            <a:chExt cx="6958624" cy="518021"/>
          </a:xfrm>
        </p:grpSpPr>
        <p:sp>
          <p:nvSpPr>
            <p:cNvPr id="4" name="TextBox 4"/>
            <p:cNvSpPr txBox="1"/>
            <p:nvPr/>
          </p:nvSpPr>
          <p:spPr>
            <a:xfrm>
              <a:off x="956986" y="10323"/>
              <a:ext cx="6001637" cy="4497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01"/>
                </a:lnSpc>
                <a:spcBef>
                  <a:spcPct val="0"/>
                </a:spcBef>
              </a:pPr>
              <a:r>
                <a:rPr lang="en-US" sz="2001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AIR SENSE</a:t>
              </a:r>
            </a:p>
          </p:txBody>
        </p:sp>
        <p:sp>
          <p:nvSpPr>
            <p:cNvPr id="5" name="Freeform 5"/>
            <p:cNvSpPr/>
            <p:nvPr/>
          </p:nvSpPr>
          <p:spPr>
            <a:xfrm>
              <a:off x="0" y="0"/>
              <a:ext cx="657489" cy="518021"/>
            </a:xfrm>
            <a:custGeom>
              <a:avLst/>
              <a:gdLst/>
              <a:ahLst/>
              <a:cxnLst/>
              <a:rect l="l" t="t" r="r" b="b"/>
              <a:pathLst>
                <a:path w="657489" h="518021">
                  <a:moveTo>
                    <a:pt x="0" y="0"/>
                  </a:moveTo>
                  <a:lnTo>
                    <a:pt x="657489" y="0"/>
                  </a:lnTo>
                  <a:lnTo>
                    <a:pt x="657489" y="518021"/>
                  </a:lnTo>
                  <a:lnTo>
                    <a:pt x="0" y="5180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6" name="Freeform 6"/>
          <p:cNvSpPr/>
          <p:nvPr/>
        </p:nvSpPr>
        <p:spPr>
          <a:xfrm>
            <a:off x="2795759" y="2727072"/>
            <a:ext cx="12696482" cy="6715648"/>
          </a:xfrm>
          <a:custGeom>
            <a:avLst/>
            <a:gdLst/>
            <a:ahLst/>
            <a:cxnLst/>
            <a:rect l="l" t="t" r="r" b="b"/>
            <a:pathLst>
              <a:path w="12696482" h="6715648">
                <a:moveTo>
                  <a:pt x="0" y="0"/>
                </a:moveTo>
                <a:lnTo>
                  <a:pt x="12696482" y="0"/>
                </a:lnTo>
                <a:lnTo>
                  <a:pt x="12696482" y="6715648"/>
                </a:lnTo>
                <a:lnTo>
                  <a:pt x="0" y="671564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Freeform 7"/>
          <p:cNvSpPr/>
          <p:nvPr/>
        </p:nvSpPr>
        <p:spPr>
          <a:xfrm>
            <a:off x="13138498" y="7319238"/>
            <a:ext cx="4707485" cy="2967762"/>
          </a:xfrm>
          <a:custGeom>
            <a:avLst/>
            <a:gdLst/>
            <a:ahLst/>
            <a:cxnLst/>
            <a:rect l="l" t="t" r="r" b="b"/>
            <a:pathLst>
              <a:path w="4707485" h="2967762">
                <a:moveTo>
                  <a:pt x="0" y="0"/>
                </a:moveTo>
                <a:lnTo>
                  <a:pt x="4707486" y="0"/>
                </a:lnTo>
                <a:lnTo>
                  <a:pt x="4707486" y="2967762"/>
                </a:lnTo>
                <a:lnTo>
                  <a:pt x="0" y="296776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8" name="TextBox 8"/>
          <p:cNvSpPr txBox="1"/>
          <p:nvPr/>
        </p:nvSpPr>
        <p:spPr>
          <a:xfrm>
            <a:off x="1028700" y="1599312"/>
            <a:ext cx="13618259" cy="1127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1">
                <a:solidFill>
                  <a:srgbClr val="FFFFFF"/>
                </a:solidFill>
                <a:latin typeface="Nourd Bold"/>
                <a:ea typeface="Nourd Bold"/>
                <a:cs typeface="Nourd Bold"/>
                <a:sym typeface="Nourd Bold"/>
              </a:rPr>
              <a:t>VM local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10800000">
            <a:off x="0" y="1294512"/>
            <a:ext cx="18288000" cy="0"/>
          </a:xfrm>
          <a:prstGeom prst="line">
            <a:avLst/>
          </a:prstGeom>
          <a:ln w="9525" cap="flat">
            <a:solidFill>
              <a:srgbClr val="FFFFFF">
                <a:alpha val="60000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grpSp>
        <p:nvGrpSpPr>
          <p:cNvPr id="3" name="Group 3"/>
          <p:cNvGrpSpPr/>
          <p:nvPr/>
        </p:nvGrpSpPr>
        <p:grpSpPr>
          <a:xfrm>
            <a:off x="914350" y="491160"/>
            <a:ext cx="5218968" cy="388516"/>
            <a:chOff x="0" y="0"/>
            <a:chExt cx="6958624" cy="518021"/>
          </a:xfrm>
        </p:grpSpPr>
        <p:sp>
          <p:nvSpPr>
            <p:cNvPr id="4" name="TextBox 4"/>
            <p:cNvSpPr txBox="1"/>
            <p:nvPr/>
          </p:nvSpPr>
          <p:spPr>
            <a:xfrm>
              <a:off x="956986" y="10323"/>
              <a:ext cx="6001637" cy="4497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01"/>
                </a:lnSpc>
                <a:spcBef>
                  <a:spcPct val="0"/>
                </a:spcBef>
              </a:pPr>
              <a:r>
                <a:rPr lang="en-US" sz="2001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AIR SENSE</a:t>
              </a:r>
            </a:p>
          </p:txBody>
        </p:sp>
        <p:sp>
          <p:nvSpPr>
            <p:cNvPr id="5" name="Freeform 5"/>
            <p:cNvSpPr/>
            <p:nvPr/>
          </p:nvSpPr>
          <p:spPr>
            <a:xfrm>
              <a:off x="0" y="0"/>
              <a:ext cx="657489" cy="518021"/>
            </a:xfrm>
            <a:custGeom>
              <a:avLst/>
              <a:gdLst/>
              <a:ahLst/>
              <a:cxnLst/>
              <a:rect l="l" t="t" r="r" b="b"/>
              <a:pathLst>
                <a:path w="657489" h="518021">
                  <a:moveTo>
                    <a:pt x="0" y="0"/>
                  </a:moveTo>
                  <a:lnTo>
                    <a:pt x="657489" y="0"/>
                  </a:lnTo>
                  <a:lnTo>
                    <a:pt x="657489" y="518021"/>
                  </a:lnTo>
                  <a:lnTo>
                    <a:pt x="0" y="5180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6" name="Freeform 6"/>
          <p:cNvSpPr/>
          <p:nvPr/>
        </p:nvSpPr>
        <p:spPr>
          <a:xfrm>
            <a:off x="0" y="6551311"/>
            <a:ext cx="4368996" cy="4114800"/>
          </a:xfrm>
          <a:custGeom>
            <a:avLst/>
            <a:gdLst/>
            <a:ahLst/>
            <a:cxnLst/>
            <a:rect l="l" t="t" r="r" b="b"/>
            <a:pathLst>
              <a:path w="4368996" h="4114800">
                <a:moveTo>
                  <a:pt x="0" y="0"/>
                </a:moveTo>
                <a:lnTo>
                  <a:pt x="4368996" y="0"/>
                </a:lnTo>
                <a:lnTo>
                  <a:pt x="436899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Freeform 7"/>
          <p:cNvSpPr/>
          <p:nvPr/>
        </p:nvSpPr>
        <p:spPr>
          <a:xfrm>
            <a:off x="14797845" y="7862467"/>
            <a:ext cx="4922909" cy="4849066"/>
          </a:xfrm>
          <a:custGeom>
            <a:avLst/>
            <a:gdLst/>
            <a:ahLst/>
            <a:cxnLst/>
            <a:rect l="l" t="t" r="r" b="b"/>
            <a:pathLst>
              <a:path w="4922909" h="4849066">
                <a:moveTo>
                  <a:pt x="0" y="0"/>
                </a:moveTo>
                <a:lnTo>
                  <a:pt x="4922910" y="0"/>
                </a:lnTo>
                <a:lnTo>
                  <a:pt x="4922910" y="4849066"/>
                </a:lnTo>
                <a:lnTo>
                  <a:pt x="0" y="484906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8" name="TextBox 8"/>
          <p:cNvSpPr txBox="1"/>
          <p:nvPr/>
        </p:nvSpPr>
        <p:spPr>
          <a:xfrm>
            <a:off x="1028700" y="3919855"/>
            <a:ext cx="16230600" cy="2380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O projeto representa uma oportunidade valiosa para a indústria automotiva, unindo inovação e eficiência operacional. Ao adotar essa tecnologia, as empresas estarão à frente na transformação digital da Indústria 4.0, garantindo maior competitividade no mercado e uma operação mais segura e eficiente.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1599312"/>
            <a:ext cx="13618259" cy="1127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1">
                <a:solidFill>
                  <a:srgbClr val="FFFFFF"/>
                </a:solidFill>
                <a:latin typeface="Nourd Bold"/>
                <a:ea typeface="Nourd Bold"/>
                <a:cs typeface="Nourd Bold"/>
                <a:sym typeface="Nourd Bold"/>
              </a:rPr>
              <a:t>Conclusão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82124" y="7152976"/>
            <a:ext cx="17805876" cy="6442490"/>
          </a:xfrm>
          <a:custGeom>
            <a:avLst/>
            <a:gdLst/>
            <a:ahLst/>
            <a:cxnLst/>
            <a:rect l="l" t="t" r="r" b="b"/>
            <a:pathLst>
              <a:path w="17805876" h="6442490">
                <a:moveTo>
                  <a:pt x="0" y="0"/>
                </a:moveTo>
                <a:lnTo>
                  <a:pt x="17805876" y="0"/>
                </a:lnTo>
                <a:lnTo>
                  <a:pt x="17805876" y="6442489"/>
                </a:lnTo>
                <a:lnTo>
                  <a:pt x="0" y="64424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>
            <a:off x="-2163927" y="6719570"/>
            <a:ext cx="6156555" cy="5872891"/>
          </a:xfrm>
          <a:custGeom>
            <a:avLst/>
            <a:gdLst/>
            <a:ahLst/>
            <a:cxnLst/>
            <a:rect l="l" t="t" r="r" b="b"/>
            <a:pathLst>
              <a:path w="6156555" h="5872891">
                <a:moveTo>
                  <a:pt x="0" y="0"/>
                </a:moveTo>
                <a:lnTo>
                  <a:pt x="6156554" y="0"/>
                </a:lnTo>
                <a:lnTo>
                  <a:pt x="6156554" y="5872891"/>
                </a:lnTo>
                <a:lnTo>
                  <a:pt x="0" y="587289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TextBox 4"/>
          <p:cNvSpPr txBox="1"/>
          <p:nvPr/>
        </p:nvSpPr>
        <p:spPr>
          <a:xfrm>
            <a:off x="1028700" y="1599312"/>
            <a:ext cx="5104618" cy="10879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1" dirty="0" err="1">
                <a:solidFill>
                  <a:srgbClr val="FFFFFF"/>
                </a:solidFill>
                <a:latin typeface="Nourd Bold"/>
                <a:ea typeface="Nourd Bold"/>
                <a:cs typeface="Nourd Bold"/>
                <a:sym typeface="Nourd Bold"/>
              </a:rPr>
              <a:t>Segmento</a:t>
            </a:r>
            <a:endParaRPr lang="en-US" sz="6600" b="1" dirty="0">
              <a:solidFill>
                <a:srgbClr val="FFFFFF"/>
              </a:solidFill>
              <a:latin typeface="Nourd Bold"/>
              <a:ea typeface="Nourd Bold"/>
              <a:cs typeface="Nourd Bold"/>
              <a:sym typeface="Nourd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028700" y="3919855"/>
            <a:ext cx="16230600" cy="2380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Nosso segmento de negócios é o monitoramento para sistemas pneumáticos em indústrias automotivas, oferecendo soluções que garantem a precisão e a eficiência no controle de temperatura e umidade, fatores essenciais para o bom funcionamento desses sistemas.</a:t>
            </a:r>
          </a:p>
        </p:txBody>
      </p:sp>
      <p:sp>
        <p:nvSpPr>
          <p:cNvPr id="6" name="AutoShape 6"/>
          <p:cNvSpPr/>
          <p:nvPr/>
        </p:nvSpPr>
        <p:spPr>
          <a:xfrm rot="-10800000">
            <a:off x="0" y="1294512"/>
            <a:ext cx="18288000" cy="0"/>
          </a:xfrm>
          <a:prstGeom prst="line">
            <a:avLst/>
          </a:prstGeom>
          <a:ln w="9525" cap="flat">
            <a:solidFill>
              <a:srgbClr val="FFFFFF">
                <a:alpha val="60000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grpSp>
        <p:nvGrpSpPr>
          <p:cNvPr id="7" name="Group 7"/>
          <p:cNvGrpSpPr/>
          <p:nvPr/>
        </p:nvGrpSpPr>
        <p:grpSpPr>
          <a:xfrm>
            <a:off x="914350" y="491160"/>
            <a:ext cx="5218968" cy="388516"/>
            <a:chOff x="0" y="0"/>
            <a:chExt cx="6958624" cy="518021"/>
          </a:xfrm>
        </p:grpSpPr>
        <p:sp>
          <p:nvSpPr>
            <p:cNvPr id="8" name="TextBox 8"/>
            <p:cNvSpPr txBox="1"/>
            <p:nvPr/>
          </p:nvSpPr>
          <p:spPr>
            <a:xfrm>
              <a:off x="956986" y="10323"/>
              <a:ext cx="6001637" cy="4497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01"/>
                </a:lnSpc>
                <a:spcBef>
                  <a:spcPct val="0"/>
                </a:spcBef>
              </a:pPr>
              <a:r>
                <a:rPr lang="en-US" sz="2001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AIR SENSE</a:t>
              </a:r>
            </a:p>
          </p:txBody>
        </p:sp>
        <p:sp>
          <p:nvSpPr>
            <p:cNvPr id="9" name="Freeform 9"/>
            <p:cNvSpPr/>
            <p:nvPr/>
          </p:nvSpPr>
          <p:spPr>
            <a:xfrm>
              <a:off x="0" y="0"/>
              <a:ext cx="657489" cy="518021"/>
            </a:xfrm>
            <a:custGeom>
              <a:avLst/>
              <a:gdLst/>
              <a:ahLst/>
              <a:cxnLst/>
              <a:rect l="l" t="t" r="r" b="b"/>
              <a:pathLst>
                <a:path w="657489" h="518021">
                  <a:moveTo>
                    <a:pt x="0" y="0"/>
                  </a:moveTo>
                  <a:lnTo>
                    <a:pt x="657489" y="0"/>
                  </a:lnTo>
                  <a:lnTo>
                    <a:pt x="657489" y="518021"/>
                  </a:lnTo>
                  <a:lnTo>
                    <a:pt x="0" y="5180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10800000">
            <a:off x="0" y="1294512"/>
            <a:ext cx="18288000" cy="0"/>
          </a:xfrm>
          <a:prstGeom prst="line">
            <a:avLst/>
          </a:prstGeom>
          <a:ln w="9525" cap="flat">
            <a:solidFill>
              <a:srgbClr val="FFFFFF">
                <a:alpha val="60000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grpSp>
        <p:nvGrpSpPr>
          <p:cNvPr id="3" name="Group 3"/>
          <p:cNvGrpSpPr/>
          <p:nvPr/>
        </p:nvGrpSpPr>
        <p:grpSpPr>
          <a:xfrm>
            <a:off x="914350" y="491160"/>
            <a:ext cx="5218968" cy="388516"/>
            <a:chOff x="0" y="0"/>
            <a:chExt cx="6958624" cy="518021"/>
          </a:xfrm>
        </p:grpSpPr>
        <p:sp>
          <p:nvSpPr>
            <p:cNvPr id="4" name="TextBox 4"/>
            <p:cNvSpPr txBox="1"/>
            <p:nvPr/>
          </p:nvSpPr>
          <p:spPr>
            <a:xfrm>
              <a:off x="956986" y="10323"/>
              <a:ext cx="6001637" cy="4497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01"/>
                </a:lnSpc>
                <a:spcBef>
                  <a:spcPct val="0"/>
                </a:spcBef>
              </a:pPr>
              <a:r>
                <a:rPr lang="en-US" sz="2001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AIR SENSE</a:t>
              </a:r>
            </a:p>
          </p:txBody>
        </p:sp>
        <p:sp>
          <p:nvSpPr>
            <p:cNvPr id="5" name="Freeform 5"/>
            <p:cNvSpPr/>
            <p:nvPr/>
          </p:nvSpPr>
          <p:spPr>
            <a:xfrm>
              <a:off x="0" y="0"/>
              <a:ext cx="657489" cy="518021"/>
            </a:xfrm>
            <a:custGeom>
              <a:avLst/>
              <a:gdLst/>
              <a:ahLst/>
              <a:cxnLst/>
              <a:rect l="l" t="t" r="r" b="b"/>
              <a:pathLst>
                <a:path w="657489" h="518021">
                  <a:moveTo>
                    <a:pt x="0" y="0"/>
                  </a:moveTo>
                  <a:lnTo>
                    <a:pt x="657489" y="0"/>
                  </a:lnTo>
                  <a:lnTo>
                    <a:pt x="657489" y="518021"/>
                  </a:lnTo>
                  <a:lnTo>
                    <a:pt x="0" y="5180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8188275" y="2225104"/>
            <a:ext cx="9466130" cy="7033196"/>
            <a:chOff x="0" y="0"/>
            <a:chExt cx="12621507" cy="9377594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4">
              <a:alphaModFix amt="37000"/>
            </a:blip>
            <a:srcRect l="5135" r="5135"/>
            <a:stretch>
              <a:fillRect/>
            </a:stretch>
          </p:blipFill>
          <p:spPr>
            <a:xfrm>
              <a:off x="0" y="0"/>
              <a:ext cx="12621507" cy="9377594"/>
            </a:xfrm>
            <a:prstGeom prst="rect">
              <a:avLst/>
            </a:prstGeom>
          </p:spPr>
        </p:pic>
      </p:grpSp>
      <p:sp>
        <p:nvSpPr>
          <p:cNvPr id="8" name="TextBox 8"/>
          <p:cNvSpPr txBox="1"/>
          <p:nvPr/>
        </p:nvSpPr>
        <p:spPr>
          <a:xfrm>
            <a:off x="1028700" y="1599312"/>
            <a:ext cx="5448300" cy="11277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1" dirty="0" err="1">
                <a:solidFill>
                  <a:srgbClr val="FFFFFF"/>
                </a:solidFill>
                <a:latin typeface="Nourd Bold"/>
                <a:ea typeface="Nourd Bold"/>
                <a:cs typeface="Nourd Bold"/>
                <a:sym typeface="Nourd Bold"/>
              </a:rPr>
              <a:t>Contexto</a:t>
            </a:r>
            <a:endParaRPr lang="en-US" sz="6600" b="1" dirty="0">
              <a:solidFill>
                <a:srgbClr val="FFFFFF"/>
              </a:solidFill>
              <a:latin typeface="Nourd Bold"/>
              <a:ea typeface="Nourd Bold"/>
              <a:cs typeface="Nourd Bold"/>
              <a:sym typeface="Nourd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441555" y="3079497"/>
            <a:ext cx="7613371" cy="6581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Os</a:t>
            </a:r>
            <a:r>
              <a:rPr lang="en-US" sz="3399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sistemas</a:t>
            </a:r>
            <a:r>
              <a:rPr lang="en-US" sz="3399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pneumaticos</a:t>
            </a:r>
            <a:r>
              <a:rPr lang="en-US" sz="3399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são</a:t>
            </a:r>
            <a:r>
              <a:rPr lang="en-US" sz="3399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fundamentais</a:t>
            </a:r>
            <a:r>
              <a:rPr lang="en-US" sz="3399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na</a:t>
            </a:r>
            <a:r>
              <a:rPr lang="en-US" sz="3399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automação</a:t>
            </a:r>
            <a:r>
              <a:rPr lang="en-US" sz="3399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insdustrial</a:t>
            </a:r>
            <a:r>
              <a:rPr lang="en-US" sz="3399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, </a:t>
            </a:r>
            <a:r>
              <a:rPr lang="en-US" sz="3399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particularmente</a:t>
            </a:r>
            <a:r>
              <a:rPr lang="en-US" sz="3399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na</a:t>
            </a:r>
            <a:r>
              <a:rPr lang="en-US" sz="3399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produção</a:t>
            </a:r>
            <a:r>
              <a:rPr lang="en-US" sz="3399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automotiva</a:t>
            </a:r>
            <a:r>
              <a:rPr lang="en-US" sz="3399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</a:p>
          <a:p>
            <a:pPr algn="l">
              <a:lnSpc>
                <a:spcPts val="4759"/>
              </a:lnSpc>
            </a:pPr>
            <a:r>
              <a:rPr lang="en-US" sz="3399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</a:p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Eles </a:t>
            </a:r>
            <a:r>
              <a:rPr lang="en-US" sz="3399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são</a:t>
            </a:r>
            <a:r>
              <a:rPr lang="en-US" sz="3399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preferidos</a:t>
            </a:r>
            <a:r>
              <a:rPr lang="en-US" sz="3399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devido</a:t>
            </a:r>
            <a:r>
              <a:rPr lang="en-US" sz="3399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à </a:t>
            </a:r>
            <a:r>
              <a:rPr lang="en-US" sz="3399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sua</a:t>
            </a:r>
            <a:r>
              <a:rPr lang="en-US" sz="3399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robustez</a:t>
            </a:r>
            <a:r>
              <a:rPr lang="en-US" sz="3399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e </a:t>
            </a:r>
            <a:r>
              <a:rPr lang="en-US" sz="3399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facilidade</a:t>
            </a:r>
            <a:r>
              <a:rPr lang="en-US" sz="3399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de </a:t>
            </a:r>
            <a:r>
              <a:rPr lang="en-US" sz="3399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controle</a:t>
            </a:r>
            <a:r>
              <a:rPr lang="en-US" sz="3399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</a:p>
          <a:p>
            <a:pPr algn="l">
              <a:lnSpc>
                <a:spcPts val="4759"/>
              </a:lnSpc>
            </a:pPr>
            <a:endParaRPr lang="en-US" sz="3399" dirty="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A </a:t>
            </a:r>
            <a:r>
              <a:rPr lang="en-US" sz="3399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demanda</a:t>
            </a:r>
            <a:r>
              <a:rPr lang="en-US" sz="3399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por</a:t>
            </a:r>
            <a:r>
              <a:rPr lang="en-US" sz="3399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equipamentos</a:t>
            </a:r>
            <a:r>
              <a:rPr lang="en-US" sz="3399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tende</a:t>
            </a:r>
            <a:r>
              <a:rPr lang="en-US" sz="3399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a </a:t>
            </a:r>
            <a:r>
              <a:rPr lang="en-US" sz="3399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crescer</a:t>
            </a:r>
            <a:r>
              <a:rPr lang="en-US" sz="3399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, de </a:t>
            </a:r>
            <a:r>
              <a:rPr lang="en-US" sz="3399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acordo</a:t>
            </a:r>
            <a:r>
              <a:rPr lang="en-US" sz="3399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com o </a:t>
            </a:r>
            <a:r>
              <a:rPr lang="en-US" sz="3399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gráfico</a:t>
            </a:r>
            <a:r>
              <a:rPr lang="en-US" sz="3399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ao</a:t>
            </a:r>
            <a:r>
              <a:rPr lang="en-US" sz="3399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lado</a:t>
            </a:r>
            <a:endParaRPr lang="en-US" sz="3399" dirty="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71482" y="2394884"/>
            <a:ext cx="5653384" cy="671443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3795180" y="3064225"/>
            <a:ext cx="3464120" cy="50120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Período do estudo</a:t>
            </a:r>
            <a:r>
              <a:rPr lang="en-US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: 2019 - 2029</a:t>
            </a:r>
          </a:p>
          <a:p>
            <a:pPr algn="l">
              <a:lnSpc>
                <a:spcPts val="2520"/>
              </a:lnSpc>
            </a:pPr>
            <a:endParaRPr lang="en-US"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l">
              <a:lnSpc>
                <a:spcPts val="2520"/>
              </a:lnSpc>
            </a:pPr>
            <a:r>
              <a:rPr lang="en-US" sz="18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Ano base para estimativa</a:t>
            </a:r>
            <a:r>
              <a:rPr lang="en-US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: 2023</a:t>
            </a:r>
          </a:p>
          <a:p>
            <a:pPr algn="l">
              <a:lnSpc>
                <a:spcPts val="2520"/>
              </a:lnSpc>
            </a:pPr>
            <a:endParaRPr lang="en-US"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l">
              <a:lnSpc>
                <a:spcPts val="2520"/>
              </a:lnSpc>
            </a:pPr>
            <a:r>
              <a:rPr lang="en-US" sz="18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CAGR</a:t>
            </a:r>
            <a:r>
              <a:rPr lang="en-US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: 7.30%</a:t>
            </a:r>
          </a:p>
          <a:p>
            <a:pPr algn="l">
              <a:lnSpc>
                <a:spcPts val="2520"/>
              </a:lnSpc>
            </a:pPr>
            <a:endParaRPr lang="en-US"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l">
              <a:lnSpc>
                <a:spcPts val="2520"/>
              </a:lnSpc>
            </a:pPr>
            <a:endParaRPr lang="en-US"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l">
              <a:lnSpc>
                <a:spcPts val="2520"/>
              </a:lnSpc>
            </a:pPr>
            <a:endParaRPr lang="en-US"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l">
              <a:lnSpc>
                <a:spcPts val="2520"/>
              </a:lnSpc>
            </a:pPr>
            <a:endParaRPr lang="en-US"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l">
              <a:lnSpc>
                <a:spcPts val="2520"/>
              </a:lnSpc>
            </a:pPr>
            <a:endParaRPr lang="en-US"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l">
              <a:lnSpc>
                <a:spcPts val="2520"/>
              </a:lnSpc>
            </a:pPr>
            <a:endParaRPr lang="en-US"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l">
              <a:lnSpc>
                <a:spcPts val="2520"/>
              </a:lnSpc>
            </a:pPr>
            <a:endParaRPr lang="en-US"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Estudo feito por Mordor Intelligence sobre CAGR (Copound annual growth rate)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10800000">
            <a:off x="0" y="1294512"/>
            <a:ext cx="18288000" cy="0"/>
          </a:xfrm>
          <a:prstGeom prst="line">
            <a:avLst/>
          </a:prstGeom>
          <a:ln w="9525" cap="flat">
            <a:solidFill>
              <a:srgbClr val="FFFFFF">
                <a:alpha val="60000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grpSp>
        <p:nvGrpSpPr>
          <p:cNvPr id="3" name="Group 3"/>
          <p:cNvGrpSpPr/>
          <p:nvPr/>
        </p:nvGrpSpPr>
        <p:grpSpPr>
          <a:xfrm>
            <a:off x="914350" y="491160"/>
            <a:ext cx="5218968" cy="388516"/>
            <a:chOff x="0" y="0"/>
            <a:chExt cx="6958624" cy="518021"/>
          </a:xfrm>
        </p:grpSpPr>
        <p:sp>
          <p:nvSpPr>
            <p:cNvPr id="4" name="TextBox 4"/>
            <p:cNvSpPr txBox="1"/>
            <p:nvPr/>
          </p:nvSpPr>
          <p:spPr>
            <a:xfrm>
              <a:off x="956986" y="10323"/>
              <a:ext cx="6001637" cy="4497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01"/>
                </a:lnSpc>
                <a:spcBef>
                  <a:spcPct val="0"/>
                </a:spcBef>
              </a:pPr>
              <a:r>
                <a:rPr lang="en-US" sz="2001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AIR SENSE</a:t>
              </a:r>
            </a:p>
          </p:txBody>
        </p:sp>
        <p:sp>
          <p:nvSpPr>
            <p:cNvPr id="5" name="Freeform 5"/>
            <p:cNvSpPr/>
            <p:nvPr/>
          </p:nvSpPr>
          <p:spPr>
            <a:xfrm>
              <a:off x="0" y="0"/>
              <a:ext cx="657489" cy="518021"/>
            </a:xfrm>
            <a:custGeom>
              <a:avLst/>
              <a:gdLst/>
              <a:ahLst/>
              <a:cxnLst/>
              <a:rect l="l" t="t" r="r" b="b"/>
              <a:pathLst>
                <a:path w="657489" h="518021">
                  <a:moveTo>
                    <a:pt x="0" y="0"/>
                  </a:moveTo>
                  <a:lnTo>
                    <a:pt x="657489" y="0"/>
                  </a:lnTo>
                  <a:lnTo>
                    <a:pt x="657489" y="518021"/>
                  </a:lnTo>
                  <a:lnTo>
                    <a:pt x="0" y="5180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6" name="Freeform 6"/>
          <p:cNvSpPr/>
          <p:nvPr/>
        </p:nvSpPr>
        <p:spPr>
          <a:xfrm rot="4423212">
            <a:off x="12797927" y="3728057"/>
            <a:ext cx="5852003" cy="11060487"/>
          </a:xfrm>
          <a:custGeom>
            <a:avLst/>
            <a:gdLst/>
            <a:ahLst/>
            <a:cxnLst/>
            <a:rect l="l" t="t" r="r" b="b"/>
            <a:pathLst>
              <a:path w="5852003" h="11060487">
                <a:moveTo>
                  <a:pt x="0" y="0"/>
                </a:moveTo>
                <a:lnTo>
                  <a:pt x="5852003" y="0"/>
                </a:lnTo>
                <a:lnTo>
                  <a:pt x="5852003" y="11060486"/>
                </a:lnTo>
                <a:lnTo>
                  <a:pt x="0" y="110604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Freeform 7"/>
          <p:cNvSpPr/>
          <p:nvPr/>
        </p:nvSpPr>
        <p:spPr>
          <a:xfrm>
            <a:off x="14524247" y="6086792"/>
            <a:ext cx="5470107" cy="4724805"/>
          </a:xfrm>
          <a:custGeom>
            <a:avLst/>
            <a:gdLst/>
            <a:ahLst/>
            <a:cxnLst/>
            <a:rect l="l" t="t" r="r" b="b"/>
            <a:pathLst>
              <a:path w="5470107" h="4724805">
                <a:moveTo>
                  <a:pt x="0" y="0"/>
                </a:moveTo>
                <a:lnTo>
                  <a:pt x="5470106" y="0"/>
                </a:lnTo>
                <a:lnTo>
                  <a:pt x="5470106" y="4724805"/>
                </a:lnTo>
                <a:lnTo>
                  <a:pt x="0" y="472480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8" name="TextBox 8"/>
          <p:cNvSpPr txBox="1"/>
          <p:nvPr/>
        </p:nvSpPr>
        <p:spPr>
          <a:xfrm>
            <a:off x="1028700" y="1599312"/>
            <a:ext cx="4242643" cy="1127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1">
                <a:solidFill>
                  <a:srgbClr val="FFFFFF"/>
                </a:solidFill>
                <a:latin typeface="Nourd Bold"/>
                <a:ea typeface="Nourd Bold"/>
                <a:cs typeface="Nourd Bold"/>
                <a:sym typeface="Nourd Bold"/>
              </a:rPr>
              <a:t>Problema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3362960"/>
            <a:ext cx="7844589" cy="53809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Extremamente sensíveis a condições ambientais, como umidade e temperatura;</a:t>
            </a:r>
          </a:p>
          <a:p>
            <a:pPr algn="l">
              <a:lnSpc>
                <a:spcPts val="4759"/>
              </a:lnSpc>
            </a:pPr>
            <a:endParaRPr lang="en-US" sz="3399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Corrosão de peças metálicas, redução da eficiência dos lubrificantes e, em casos mais severos, congelamento dos componentes;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144000" y="3362960"/>
            <a:ext cx="8115300" cy="3580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Variações extremas de temperatura podem afetar a viscosidade dos lubrificantes e a elasticidade dos selos e juntas, levando ao desgaste prematuro e falhas nos componentes pneumáticos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10800000">
            <a:off x="0" y="1294512"/>
            <a:ext cx="18288000" cy="0"/>
          </a:xfrm>
          <a:prstGeom prst="line">
            <a:avLst/>
          </a:prstGeom>
          <a:ln w="9525" cap="flat">
            <a:solidFill>
              <a:srgbClr val="FFFFFF">
                <a:alpha val="60000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grpSp>
        <p:nvGrpSpPr>
          <p:cNvPr id="3" name="Group 3"/>
          <p:cNvGrpSpPr/>
          <p:nvPr/>
        </p:nvGrpSpPr>
        <p:grpSpPr>
          <a:xfrm>
            <a:off x="914350" y="491160"/>
            <a:ext cx="5218968" cy="388516"/>
            <a:chOff x="0" y="0"/>
            <a:chExt cx="6958624" cy="518021"/>
          </a:xfrm>
        </p:grpSpPr>
        <p:sp>
          <p:nvSpPr>
            <p:cNvPr id="4" name="TextBox 4"/>
            <p:cNvSpPr txBox="1"/>
            <p:nvPr/>
          </p:nvSpPr>
          <p:spPr>
            <a:xfrm>
              <a:off x="956986" y="10323"/>
              <a:ext cx="6001637" cy="4497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01"/>
                </a:lnSpc>
                <a:spcBef>
                  <a:spcPct val="0"/>
                </a:spcBef>
              </a:pPr>
              <a:r>
                <a:rPr lang="en-US" sz="2001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AIR SENSE</a:t>
              </a:r>
            </a:p>
          </p:txBody>
        </p:sp>
        <p:sp>
          <p:nvSpPr>
            <p:cNvPr id="5" name="Freeform 5"/>
            <p:cNvSpPr/>
            <p:nvPr/>
          </p:nvSpPr>
          <p:spPr>
            <a:xfrm>
              <a:off x="0" y="0"/>
              <a:ext cx="657489" cy="518021"/>
            </a:xfrm>
            <a:custGeom>
              <a:avLst/>
              <a:gdLst/>
              <a:ahLst/>
              <a:cxnLst/>
              <a:rect l="l" t="t" r="r" b="b"/>
              <a:pathLst>
                <a:path w="657489" h="518021">
                  <a:moveTo>
                    <a:pt x="0" y="0"/>
                  </a:moveTo>
                  <a:lnTo>
                    <a:pt x="657489" y="0"/>
                  </a:lnTo>
                  <a:lnTo>
                    <a:pt x="657489" y="518021"/>
                  </a:lnTo>
                  <a:lnTo>
                    <a:pt x="0" y="5180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6" name="Freeform 6"/>
          <p:cNvSpPr/>
          <p:nvPr/>
        </p:nvSpPr>
        <p:spPr>
          <a:xfrm>
            <a:off x="10972800" y="153404"/>
            <a:ext cx="7315200" cy="1064029"/>
          </a:xfrm>
          <a:custGeom>
            <a:avLst/>
            <a:gdLst/>
            <a:ahLst/>
            <a:cxnLst/>
            <a:rect l="l" t="t" r="r" b="b"/>
            <a:pathLst>
              <a:path w="7315200" h="1064029">
                <a:moveTo>
                  <a:pt x="0" y="0"/>
                </a:moveTo>
                <a:lnTo>
                  <a:pt x="7315200" y="0"/>
                </a:lnTo>
                <a:lnTo>
                  <a:pt x="7315200" y="1064029"/>
                </a:lnTo>
                <a:lnTo>
                  <a:pt x="0" y="10640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Freeform 7"/>
          <p:cNvSpPr/>
          <p:nvPr/>
        </p:nvSpPr>
        <p:spPr>
          <a:xfrm rot="2082500">
            <a:off x="-366373" y="7360055"/>
            <a:ext cx="3856210" cy="3796490"/>
          </a:xfrm>
          <a:custGeom>
            <a:avLst/>
            <a:gdLst/>
            <a:ahLst/>
            <a:cxnLst/>
            <a:rect l="l" t="t" r="r" b="b"/>
            <a:pathLst>
              <a:path w="3856210" h="3796490">
                <a:moveTo>
                  <a:pt x="0" y="0"/>
                </a:moveTo>
                <a:lnTo>
                  <a:pt x="3856210" y="0"/>
                </a:lnTo>
                <a:lnTo>
                  <a:pt x="3856210" y="3796490"/>
                </a:lnTo>
                <a:lnTo>
                  <a:pt x="0" y="379649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8" name="Freeform 8"/>
          <p:cNvSpPr/>
          <p:nvPr/>
        </p:nvSpPr>
        <p:spPr>
          <a:xfrm>
            <a:off x="13382876" y="5381876"/>
            <a:ext cx="4905124" cy="4905124"/>
          </a:xfrm>
          <a:custGeom>
            <a:avLst/>
            <a:gdLst/>
            <a:ahLst/>
            <a:cxnLst/>
            <a:rect l="l" t="t" r="r" b="b"/>
            <a:pathLst>
              <a:path w="4905124" h="4905124">
                <a:moveTo>
                  <a:pt x="0" y="0"/>
                </a:moveTo>
                <a:lnTo>
                  <a:pt x="4905124" y="0"/>
                </a:lnTo>
                <a:lnTo>
                  <a:pt x="4905124" y="4905124"/>
                </a:lnTo>
                <a:lnTo>
                  <a:pt x="0" y="490512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9" name="TextBox 9"/>
          <p:cNvSpPr txBox="1"/>
          <p:nvPr/>
        </p:nvSpPr>
        <p:spPr>
          <a:xfrm>
            <a:off x="1028700" y="1599312"/>
            <a:ext cx="3198912" cy="1127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1">
                <a:solidFill>
                  <a:srgbClr val="FFFFFF"/>
                </a:solidFill>
                <a:latin typeface="Nourd Bold"/>
                <a:ea typeface="Nourd Bold"/>
                <a:cs typeface="Nourd Bold"/>
                <a:sym typeface="Nourd Bold"/>
              </a:rPr>
              <a:t>Desafio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3858193"/>
            <a:ext cx="7249026" cy="3580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Integração dos sensores no ambiente industrial:</a:t>
            </a:r>
            <a:r>
              <a:rPr lang="en-US" sz="339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Incorporar sensores ao ambiente da empresa, treinamento de funcionários para o acompanhamento dos dados.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010274" y="3858193"/>
            <a:ext cx="7249026" cy="2980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Interpretação dos dados em tempo real:</a:t>
            </a:r>
            <a:r>
              <a:rPr lang="en-US" sz="339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O sistema precisa processar os dados coletados para enviar alertas antecipados de possíveis falhas.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10800000">
            <a:off x="0" y="1294512"/>
            <a:ext cx="18288000" cy="0"/>
          </a:xfrm>
          <a:prstGeom prst="line">
            <a:avLst/>
          </a:prstGeom>
          <a:ln w="9525" cap="flat">
            <a:solidFill>
              <a:srgbClr val="FFFFFF">
                <a:alpha val="60000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grpSp>
        <p:nvGrpSpPr>
          <p:cNvPr id="3" name="Group 3"/>
          <p:cNvGrpSpPr/>
          <p:nvPr/>
        </p:nvGrpSpPr>
        <p:grpSpPr>
          <a:xfrm>
            <a:off x="914350" y="491160"/>
            <a:ext cx="5218968" cy="388516"/>
            <a:chOff x="0" y="0"/>
            <a:chExt cx="6958624" cy="518021"/>
          </a:xfrm>
        </p:grpSpPr>
        <p:sp>
          <p:nvSpPr>
            <p:cNvPr id="4" name="TextBox 4"/>
            <p:cNvSpPr txBox="1"/>
            <p:nvPr/>
          </p:nvSpPr>
          <p:spPr>
            <a:xfrm>
              <a:off x="956986" y="10323"/>
              <a:ext cx="6001637" cy="4497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01"/>
                </a:lnSpc>
                <a:spcBef>
                  <a:spcPct val="0"/>
                </a:spcBef>
              </a:pPr>
              <a:r>
                <a:rPr lang="en-US" sz="2001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AIR SENSE</a:t>
              </a:r>
            </a:p>
          </p:txBody>
        </p:sp>
        <p:sp>
          <p:nvSpPr>
            <p:cNvPr id="5" name="Freeform 5"/>
            <p:cNvSpPr/>
            <p:nvPr/>
          </p:nvSpPr>
          <p:spPr>
            <a:xfrm>
              <a:off x="0" y="0"/>
              <a:ext cx="657489" cy="518021"/>
            </a:xfrm>
            <a:custGeom>
              <a:avLst/>
              <a:gdLst/>
              <a:ahLst/>
              <a:cxnLst/>
              <a:rect l="l" t="t" r="r" b="b"/>
              <a:pathLst>
                <a:path w="657489" h="518021">
                  <a:moveTo>
                    <a:pt x="0" y="0"/>
                  </a:moveTo>
                  <a:lnTo>
                    <a:pt x="657489" y="0"/>
                  </a:lnTo>
                  <a:lnTo>
                    <a:pt x="657489" y="518021"/>
                  </a:lnTo>
                  <a:lnTo>
                    <a:pt x="0" y="5180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6" name="Freeform 6"/>
          <p:cNvSpPr/>
          <p:nvPr/>
        </p:nvSpPr>
        <p:spPr>
          <a:xfrm>
            <a:off x="-263405" y="7324392"/>
            <a:ext cx="18551405" cy="7773922"/>
          </a:xfrm>
          <a:custGeom>
            <a:avLst/>
            <a:gdLst/>
            <a:ahLst/>
            <a:cxnLst/>
            <a:rect l="l" t="t" r="r" b="b"/>
            <a:pathLst>
              <a:path w="18551405" h="7773922">
                <a:moveTo>
                  <a:pt x="0" y="0"/>
                </a:moveTo>
                <a:lnTo>
                  <a:pt x="18551405" y="0"/>
                </a:lnTo>
                <a:lnTo>
                  <a:pt x="18551405" y="7773922"/>
                </a:lnTo>
                <a:lnTo>
                  <a:pt x="0" y="777392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TextBox 7"/>
          <p:cNvSpPr txBox="1"/>
          <p:nvPr/>
        </p:nvSpPr>
        <p:spPr>
          <a:xfrm>
            <a:off x="1028700" y="1599312"/>
            <a:ext cx="7873180" cy="1127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1">
                <a:solidFill>
                  <a:srgbClr val="FFFFFF"/>
                </a:solidFill>
                <a:latin typeface="Nourd Bold"/>
                <a:ea typeface="Nourd Bold"/>
                <a:cs typeface="Nourd Bold"/>
                <a:sym typeface="Nourd Bold"/>
              </a:rPr>
              <a:t>Solução proposta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4102124"/>
            <a:ext cx="16230600" cy="1780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Criação de um sistema de monitoramente de dados de umidade e temperatura em sistemas pneumáticos. Visando a prevenção de problemas futuros nas máquinas.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10800000">
            <a:off x="0" y="1294512"/>
            <a:ext cx="18288000" cy="0"/>
          </a:xfrm>
          <a:prstGeom prst="line">
            <a:avLst/>
          </a:prstGeom>
          <a:ln w="9525" cap="flat">
            <a:solidFill>
              <a:srgbClr val="FFFFFF">
                <a:alpha val="60000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grpSp>
        <p:nvGrpSpPr>
          <p:cNvPr id="3" name="Group 3"/>
          <p:cNvGrpSpPr/>
          <p:nvPr/>
        </p:nvGrpSpPr>
        <p:grpSpPr>
          <a:xfrm>
            <a:off x="914350" y="491160"/>
            <a:ext cx="5218968" cy="388516"/>
            <a:chOff x="0" y="0"/>
            <a:chExt cx="6958624" cy="518021"/>
          </a:xfrm>
        </p:grpSpPr>
        <p:sp>
          <p:nvSpPr>
            <p:cNvPr id="4" name="TextBox 4"/>
            <p:cNvSpPr txBox="1"/>
            <p:nvPr/>
          </p:nvSpPr>
          <p:spPr>
            <a:xfrm>
              <a:off x="956986" y="10323"/>
              <a:ext cx="6001637" cy="4497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01"/>
                </a:lnSpc>
                <a:spcBef>
                  <a:spcPct val="0"/>
                </a:spcBef>
              </a:pPr>
              <a:r>
                <a:rPr lang="en-US" sz="2001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AIR SENSE</a:t>
              </a:r>
            </a:p>
          </p:txBody>
        </p:sp>
        <p:sp>
          <p:nvSpPr>
            <p:cNvPr id="5" name="Freeform 5"/>
            <p:cNvSpPr/>
            <p:nvPr/>
          </p:nvSpPr>
          <p:spPr>
            <a:xfrm>
              <a:off x="0" y="0"/>
              <a:ext cx="657489" cy="518021"/>
            </a:xfrm>
            <a:custGeom>
              <a:avLst/>
              <a:gdLst/>
              <a:ahLst/>
              <a:cxnLst/>
              <a:rect l="l" t="t" r="r" b="b"/>
              <a:pathLst>
                <a:path w="657489" h="518021">
                  <a:moveTo>
                    <a:pt x="0" y="0"/>
                  </a:moveTo>
                  <a:lnTo>
                    <a:pt x="657489" y="0"/>
                  </a:lnTo>
                  <a:lnTo>
                    <a:pt x="657489" y="518021"/>
                  </a:lnTo>
                  <a:lnTo>
                    <a:pt x="0" y="5180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6" name="Freeform 6"/>
          <p:cNvSpPr/>
          <p:nvPr/>
        </p:nvSpPr>
        <p:spPr>
          <a:xfrm>
            <a:off x="2404944" y="2474137"/>
            <a:ext cx="13478112" cy="7986047"/>
          </a:xfrm>
          <a:custGeom>
            <a:avLst/>
            <a:gdLst/>
            <a:ahLst/>
            <a:cxnLst/>
            <a:rect l="l" t="t" r="r" b="b"/>
            <a:pathLst>
              <a:path w="13478112" h="7986047">
                <a:moveTo>
                  <a:pt x="0" y="0"/>
                </a:moveTo>
                <a:lnTo>
                  <a:pt x="13478112" y="0"/>
                </a:lnTo>
                <a:lnTo>
                  <a:pt x="13478112" y="7986046"/>
                </a:lnTo>
                <a:lnTo>
                  <a:pt x="0" y="798604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9343" t="-26140" r="-26194" b="-21517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Freeform 7"/>
          <p:cNvSpPr/>
          <p:nvPr/>
        </p:nvSpPr>
        <p:spPr>
          <a:xfrm rot="-1610719">
            <a:off x="13989452" y="4076179"/>
            <a:ext cx="7661560" cy="7067013"/>
          </a:xfrm>
          <a:custGeom>
            <a:avLst/>
            <a:gdLst/>
            <a:ahLst/>
            <a:cxnLst/>
            <a:rect l="l" t="t" r="r" b="b"/>
            <a:pathLst>
              <a:path w="7661560" h="7067013">
                <a:moveTo>
                  <a:pt x="0" y="0"/>
                </a:moveTo>
                <a:lnTo>
                  <a:pt x="7661561" y="0"/>
                </a:lnTo>
                <a:lnTo>
                  <a:pt x="7661561" y="7067012"/>
                </a:lnTo>
                <a:lnTo>
                  <a:pt x="0" y="706701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8" name="Freeform 8"/>
          <p:cNvSpPr/>
          <p:nvPr/>
        </p:nvSpPr>
        <p:spPr>
          <a:xfrm rot="-6775072">
            <a:off x="-2212693" y="6583438"/>
            <a:ext cx="6482785" cy="3314324"/>
          </a:xfrm>
          <a:custGeom>
            <a:avLst/>
            <a:gdLst/>
            <a:ahLst/>
            <a:cxnLst/>
            <a:rect l="l" t="t" r="r" b="b"/>
            <a:pathLst>
              <a:path w="6482785" h="3314324">
                <a:moveTo>
                  <a:pt x="0" y="0"/>
                </a:moveTo>
                <a:lnTo>
                  <a:pt x="6482786" y="0"/>
                </a:lnTo>
                <a:lnTo>
                  <a:pt x="6482786" y="3314323"/>
                </a:lnTo>
                <a:lnTo>
                  <a:pt x="0" y="331432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9" name="TextBox 9"/>
          <p:cNvSpPr txBox="1"/>
          <p:nvPr/>
        </p:nvSpPr>
        <p:spPr>
          <a:xfrm>
            <a:off x="914350" y="1599312"/>
            <a:ext cx="13618259" cy="1127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1">
                <a:solidFill>
                  <a:srgbClr val="FFFFFF"/>
                </a:solidFill>
                <a:latin typeface="Nourd Bold"/>
                <a:ea typeface="Nourd Bold"/>
                <a:cs typeface="Nourd Bold"/>
                <a:sym typeface="Nourd Bold"/>
              </a:rPr>
              <a:t>Diagrama de visão de negócios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10800000">
            <a:off x="0" y="1294512"/>
            <a:ext cx="18288000" cy="0"/>
          </a:xfrm>
          <a:prstGeom prst="line">
            <a:avLst/>
          </a:prstGeom>
          <a:ln w="9525" cap="flat">
            <a:solidFill>
              <a:srgbClr val="FFFFFF">
                <a:alpha val="60000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grpSp>
        <p:nvGrpSpPr>
          <p:cNvPr id="3" name="Group 3"/>
          <p:cNvGrpSpPr/>
          <p:nvPr/>
        </p:nvGrpSpPr>
        <p:grpSpPr>
          <a:xfrm>
            <a:off x="914350" y="491160"/>
            <a:ext cx="5218968" cy="388516"/>
            <a:chOff x="0" y="0"/>
            <a:chExt cx="6958624" cy="518021"/>
          </a:xfrm>
        </p:grpSpPr>
        <p:sp>
          <p:nvSpPr>
            <p:cNvPr id="4" name="TextBox 4"/>
            <p:cNvSpPr txBox="1"/>
            <p:nvPr/>
          </p:nvSpPr>
          <p:spPr>
            <a:xfrm>
              <a:off x="956986" y="10323"/>
              <a:ext cx="6001637" cy="4497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01"/>
                </a:lnSpc>
                <a:spcBef>
                  <a:spcPct val="0"/>
                </a:spcBef>
              </a:pPr>
              <a:r>
                <a:rPr lang="en-US" sz="2001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AIR SENSE</a:t>
              </a:r>
            </a:p>
          </p:txBody>
        </p:sp>
        <p:sp>
          <p:nvSpPr>
            <p:cNvPr id="5" name="Freeform 5"/>
            <p:cNvSpPr/>
            <p:nvPr/>
          </p:nvSpPr>
          <p:spPr>
            <a:xfrm>
              <a:off x="0" y="0"/>
              <a:ext cx="657489" cy="518021"/>
            </a:xfrm>
            <a:custGeom>
              <a:avLst/>
              <a:gdLst/>
              <a:ahLst/>
              <a:cxnLst/>
              <a:rect l="l" t="t" r="r" b="b"/>
              <a:pathLst>
                <a:path w="657489" h="518021">
                  <a:moveTo>
                    <a:pt x="0" y="0"/>
                  </a:moveTo>
                  <a:lnTo>
                    <a:pt x="657489" y="0"/>
                  </a:lnTo>
                  <a:lnTo>
                    <a:pt x="657489" y="518021"/>
                  </a:lnTo>
                  <a:lnTo>
                    <a:pt x="0" y="5180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6" name="Freeform 6"/>
          <p:cNvSpPr/>
          <p:nvPr/>
        </p:nvSpPr>
        <p:spPr>
          <a:xfrm>
            <a:off x="11974629" y="2925713"/>
            <a:ext cx="7946651" cy="8229600"/>
          </a:xfrm>
          <a:custGeom>
            <a:avLst/>
            <a:gdLst/>
            <a:ahLst/>
            <a:cxnLst/>
            <a:rect l="l" t="t" r="r" b="b"/>
            <a:pathLst>
              <a:path w="7946651" h="8229600">
                <a:moveTo>
                  <a:pt x="0" y="0"/>
                </a:moveTo>
                <a:lnTo>
                  <a:pt x="7946651" y="0"/>
                </a:lnTo>
                <a:lnTo>
                  <a:pt x="794665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Freeform 7"/>
          <p:cNvSpPr/>
          <p:nvPr/>
        </p:nvSpPr>
        <p:spPr>
          <a:xfrm>
            <a:off x="8162455" y="3146172"/>
            <a:ext cx="9096845" cy="6112128"/>
          </a:xfrm>
          <a:custGeom>
            <a:avLst/>
            <a:gdLst/>
            <a:ahLst/>
            <a:cxnLst/>
            <a:rect l="l" t="t" r="r" b="b"/>
            <a:pathLst>
              <a:path w="9096845" h="6112128">
                <a:moveTo>
                  <a:pt x="0" y="0"/>
                </a:moveTo>
                <a:lnTo>
                  <a:pt x="9096845" y="0"/>
                </a:lnTo>
                <a:lnTo>
                  <a:pt x="9096845" y="6112128"/>
                </a:lnTo>
                <a:lnTo>
                  <a:pt x="0" y="611212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8" name="Freeform 8"/>
          <p:cNvSpPr/>
          <p:nvPr/>
        </p:nvSpPr>
        <p:spPr>
          <a:xfrm rot="485667">
            <a:off x="4622184" y="7521852"/>
            <a:ext cx="3022268" cy="2565150"/>
          </a:xfrm>
          <a:custGeom>
            <a:avLst/>
            <a:gdLst/>
            <a:ahLst/>
            <a:cxnLst/>
            <a:rect l="l" t="t" r="r" b="b"/>
            <a:pathLst>
              <a:path w="3022268" h="2565150">
                <a:moveTo>
                  <a:pt x="0" y="0"/>
                </a:moveTo>
                <a:lnTo>
                  <a:pt x="3022268" y="0"/>
                </a:lnTo>
                <a:lnTo>
                  <a:pt x="3022268" y="2565150"/>
                </a:lnTo>
                <a:lnTo>
                  <a:pt x="0" y="256515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9" name="TextBox 9"/>
          <p:cNvSpPr txBox="1"/>
          <p:nvPr/>
        </p:nvSpPr>
        <p:spPr>
          <a:xfrm>
            <a:off x="914350" y="1599312"/>
            <a:ext cx="13618259" cy="1127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1">
                <a:solidFill>
                  <a:srgbClr val="FFFFFF"/>
                </a:solidFill>
                <a:latin typeface="Nourd Bold"/>
                <a:ea typeface="Nourd Bold"/>
                <a:cs typeface="Nourd Bold"/>
                <a:sym typeface="Nourd Bold"/>
              </a:rPr>
              <a:t>Ferramenta de gestão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14350" y="4378516"/>
            <a:ext cx="6809130" cy="3580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Como ferramenta de gestão do projeto, foi escolhido a utilização do Trello, pois o mecanismo tem uma utilização extremamente simples e eficacaz para organização.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10800000">
            <a:off x="0" y="1294512"/>
            <a:ext cx="18288000" cy="0"/>
          </a:xfrm>
          <a:prstGeom prst="line">
            <a:avLst/>
          </a:prstGeom>
          <a:ln w="9525" cap="flat">
            <a:solidFill>
              <a:srgbClr val="FFFFFF">
                <a:alpha val="60000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grpSp>
        <p:nvGrpSpPr>
          <p:cNvPr id="3" name="Group 3"/>
          <p:cNvGrpSpPr/>
          <p:nvPr/>
        </p:nvGrpSpPr>
        <p:grpSpPr>
          <a:xfrm>
            <a:off x="914350" y="491160"/>
            <a:ext cx="5218968" cy="388516"/>
            <a:chOff x="0" y="0"/>
            <a:chExt cx="6958624" cy="518021"/>
          </a:xfrm>
        </p:grpSpPr>
        <p:sp>
          <p:nvSpPr>
            <p:cNvPr id="4" name="TextBox 4"/>
            <p:cNvSpPr txBox="1"/>
            <p:nvPr/>
          </p:nvSpPr>
          <p:spPr>
            <a:xfrm>
              <a:off x="956986" y="10323"/>
              <a:ext cx="6001637" cy="4497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01"/>
                </a:lnSpc>
                <a:spcBef>
                  <a:spcPct val="0"/>
                </a:spcBef>
              </a:pPr>
              <a:r>
                <a:rPr lang="en-US" sz="2001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AIR SENSE</a:t>
              </a:r>
            </a:p>
          </p:txBody>
        </p:sp>
        <p:sp>
          <p:nvSpPr>
            <p:cNvPr id="5" name="Freeform 5"/>
            <p:cNvSpPr/>
            <p:nvPr/>
          </p:nvSpPr>
          <p:spPr>
            <a:xfrm>
              <a:off x="0" y="0"/>
              <a:ext cx="657489" cy="518021"/>
            </a:xfrm>
            <a:custGeom>
              <a:avLst/>
              <a:gdLst/>
              <a:ahLst/>
              <a:cxnLst/>
              <a:rect l="l" t="t" r="r" b="b"/>
              <a:pathLst>
                <a:path w="657489" h="518021">
                  <a:moveTo>
                    <a:pt x="0" y="0"/>
                  </a:moveTo>
                  <a:lnTo>
                    <a:pt x="657489" y="0"/>
                  </a:lnTo>
                  <a:lnTo>
                    <a:pt x="657489" y="518021"/>
                  </a:lnTo>
                  <a:lnTo>
                    <a:pt x="0" y="5180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6" name="Freeform 6"/>
          <p:cNvSpPr/>
          <p:nvPr/>
        </p:nvSpPr>
        <p:spPr>
          <a:xfrm rot="1895406">
            <a:off x="-3413331" y="5977877"/>
            <a:ext cx="13874331" cy="5171341"/>
          </a:xfrm>
          <a:custGeom>
            <a:avLst/>
            <a:gdLst/>
            <a:ahLst/>
            <a:cxnLst/>
            <a:rect l="l" t="t" r="r" b="b"/>
            <a:pathLst>
              <a:path w="13874331" h="5171341">
                <a:moveTo>
                  <a:pt x="0" y="0"/>
                </a:moveTo>
                <a:lnTo>
                  <a:pt x="13874330" y="0"/>
                </a:lnTo>
                <a:lnTo>
                  <a:pt x="13874330" y="5171342"/>
                </a:lnTo>
                <a:lnTo>
                  <a:pt x="0" y="517134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Freeform 7"/>
          <p:cNvSpPr/>
          <p:nvPr/>
        </p:nvSpPr>
        <p:spPr>
          <a:xfrm>
            <a:off x="914350" y="3684642"/>
            <a:ext cx="10351079" cy="5573658"/>
          </a:xfrm>
          <a:custGeom>
            <a:avLst/>
            <a:gdLst/>
            <a:ahLst/>
            <a:cxnLst/>
            <a:rect l="l" t="t" r="r" b="b"/>
            <a:pathLst>
              <a:path w="10351079" h="5573658">
                <a:moveTo>
                  <a:pt x="0" y="0"/>
                </a:moveTo>
                <a:lnTo>
                  <a:pt x="10351079" y="0"/>
                </a:lnTo>
                <a:lnTo>
                  <a:pt x="10351079" y="5573658"/>
                </a:lnTo>
                <a:lnTo>
                  <a:pt x="0" y="557365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8" name="Freeform 8"/>
          <p:cNvSpPr/>
          <p:nvPr/>
        </p:nvSpPr>
        <p:spPr>
          <a:xfrm>
            <a:off x="11758216" y="3684642"/>
            <a:ext cx="5501084" cy="5573658"/>
          </a:xfrm>
          <a:custGeom>
            <a:avLst/>
            <a:gdLst/>
            <a:ahLst/>
            <a:cxnLst/>
            <a:rect l="l" t="t" r="r" b="b"/>
            <a:pathLst>
              <a:path w="5501084" h="5573658">
                <a:moveTo>
                  <a:pt x="0" y="0"/>
                </a:moveTo>
                <a:lnTo>
                  <a:pt x="5501084" y="0"/>
                </a:lnTo>
                <a:lnTo>
                  <a:pt x="5501084" y="5573658"/>
                </a:lnTo>
                <a:lnTo>
                  <a:pt x="0" y="557365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9" name="TextBox 9"/>
          <p:cNvSpPr txBox="1"/>
          <p:nvPr/>
        </p:nvSpPr>
        <p:spPr>
          <a:xfrm>
            <a:off x="1028700" y="1599312"/>
            <a:ext cx="13618259" cy="1127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1">
                <a:solidFill>
                  <a:srgbClr val="FFFFFF"/>
                </a:solidFill>
                <a:latin typeface="Nourd Bold"/>
                <a:ea typeface="Nourd Bold"/>
                <a:cs typeface="Nourd Bold"/>
                <a:sym typeface="Nourd Bold"/>
              </a:rPr>
              <a:t>Protótipo do site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393</Words>
  <Application>Microsoft Office PowerPoint</Application>
  <PresentationFormat>Personalizar</PresentationFormat>
  <Paragraphs>59</Paragraphs>
  <Slides>15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15</vt:i4>
      </vt:variant>
    </vt:vector>
  </HeadingPairs>
  <TitlesOfParts>
    <vt:vector size="23" baseType="lpstr">
      <vt:lpstr>Nourd Bold</vt:lpstr>
      <vt:lpstr>DM Sans Bold</vt:lpstr>
      <vt:lpstr>Arial</vt:lpstr>
      <vt:lpstr>DM Sans</vt:lpstr>
      <vt:lpstr>Calibri</vt:lpstr>
      <vt:lpstr>Open Sans</vt:lpstr>
      <vt:lpstr>Open Sans Bold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AIR SENSE</dc:title>
  <cp:lastModifiedBy>GUSTAVO OLIVEIRA BARBOSA</cp:lastModifiedBy>
  <cp:revision>3</cp:revision>
  <dcterms:created xsi:type="dcterms:W3CDTF">2006-08-16T00:00:00Z</dcterms:created>
  <dcterms:modified xsi:type="dcterms:W3CDTF">2024-09-06T17:49:34Z</dcterms:modified>
  <dc:identifier>DAGP6cMOXmg</dc:identifier>
</cp:coreProperties>
</file>